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7" r:id="rId4"/>
    <p:sldId id="284" r:id="rId5"/>
    <p:sldId id="285" r:id="rId6"/>
    <p:sldId id="286" r:id="rId7"/>
    <p:sldId id="261" r:id="rId8"/>
    <p:sldId id="287" r:id="rId9"/>
    <p:sldId id="288" r:id="rId10"/>
    <p:sldId id="283" r:id="rId11"/>
    <p:sldId id="273" r:id="rId12"/>
    <p:sldId id="268" r:id="rId13"/>
    <p:sldId id="265" r:id="rId14"/>
    <p:sldId id="289" r:id="rId15"/>
    <p:sldId id="266" r:id="rId16"/>
    <p:sldId id="264" r:id="rId17"/>
    <p:sldId id="280" r:id="rId18"/>
    <p:sldId id="281" r:id="rId19"/>
    <p:sldId id="282" r:id="rId2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19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89BCF-7B6F-42AB-8B9D-87D25D9C1B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EBD71572-1CAB-44E6-96C7-49536B52A6F4}">
      <dgm:prSet/>
      <dgm:spPr/>
      <dgm:t>
        <a:bodyPr/>
        <a:lstStyle/>
        <a:p>
          <a:r>
            <a:rPr lang="en-GB"/>
            <a:t>Confidentiality </a:t>
          </a:r>
          <a:endParaRPr lang="en-US"/>
        </a:p>
      </dgm:t>
    </dgm:pt>
    <dgm:pt modelId="{FB058D6B-6A9E-4F55-98F6-DF2AB19CF6AF}" type="parTrans" cxnId="{D6613DC2-4B16-4178-8B5B-F00F24C8F4D0}">
      <dgm:prSet/>
      <dgm:spPr/>
      <dgm:t>
        <a:bodyPr/>
        <a:lstStyle/>
        <a:p>
          <a:endParaRPr lang="en-US"/>
        </a:p>
      </dgm:t>
    </dgm:pt>
    <dgm:pt modelId="{FA00CCEB-64F1-4DD4-B674-0A631DA5FBFD}" type="sibTrans" cxnId="{D6613DC2-4B16-4178-8B5B-F00F24C8F4D0}">
      <dgm:prSet/>
      <dgm:spPr/>
      <dgm:t>
        <a:bodyPr/>
        <a:lstStyle/>
        <a:p>
          <a:endParaRPr lang="en-US"/>
        </a:p>
      </dgm:t>
    </dgm:pt>
    <dgm:pt modelId="{74936FB5-ABB6-4DBF-9A0A-9AB0B44EDF88}">
      <dgm:prSet/>
      <dgm:spPr/>
      <dgm:t>
        <a:bodyPr/>
        <a:lstStyle/>
        <a:p>
          <a:r>
            <a:rPr lang="en-GB" dirty="0"/>
            <a:t>It important that we feel challenged to help us learn but if we become to uncomfortable to option to opt out is always available. </a:t>
          </a:r>
          <a:endParaRPr lang="en-US" dirty="0"/>
        </a:p>
      </dgm:t>
    </dgm:pt>
    <dgm:pt modelId="{51293274-2379-4657-BC53-96C681754642}" type="parTrans" cxnId="{715DC6AE-EB0C-4D86-9822-B331B9217876}">
      <dgm:prSet/>
      <dgm:spPr/>
      <dgm:t>
        <a:bodyPr/>
        <a:lstStyle/>
        <a:p>
          <a:endParaRPr lang="en-US"/>
        </a:p>
      </dgm:t>
    </dgm:pt>
    <dgm:pt modelId="{17C26084-320D-44B6-9EDD-A60BDB730755}" type="sibTrans" cxnId="{715DC6AE-EB0C-4D86-9822-B331B9217876}">
      <dgm:prSet/>
      <dgm:spPr/>
      <dgm:t>
        <a:bodyPr/>
        <a:lstStyle/>
        <a:p>
          <a:endParaRPr lang="en-US"/>
        </a:p>
      </dgm:t>
    </dgm:pt>
    <dgm:pt modelId="{DC436056-D3B7-437F-8D24-DBFA32953601}">
      <dgm:prSet/>
      <dgm:spPr/>
      <dgm:t>
        <a:bodyPr/>
        <a:lstStyle/>
        <a:p>
          <a:r>
            <a:rPr lang="en-GB" dirty="0"/>
            <a:t>Ask all the questions the only silly question is the one you don’t ask. </a:t>
          </a:r>
          <a:endParaRPr lang="en-US" dirty="0"/>
        </a:p>
      </dgm:t>
    </dgm:pt>
    <dgm:pt modelId="{BBEFCA35-930B-4C67-A98A-AAC6968A7120}" type="parTrans" cxnId="{91C0FF03-2A59-45FC-87B0-B06E6F78706F}">
      <dgm:prSet/>
      <dgm:spPr/>
      <dgm:t>
        <a:bodyPr/>
        <a:lstStyle/>
        <a:p>
          <a:endParaRPr lang="en-US"/>
        </a:p>
      </dgm:t>
    </dgm:pt>
    <dgm:pt modelId="{ACCF4760-680C-480D-A8D0-8FBA1B7F9514}" type="sibTrans" cxnId="{91C0FF03-2A59-45FC-87B0-B06E6F78706F}">
      <dgm:prSet/>
      <dgm:spPr/>
      <dgm:t>
        <a:bodyPr/>
        <a:lstStyle/>
        <a:p>
          <a:endParaRPr lang="en-US"/>
        </a:p>
      </dgm:t>
    </dgm:pt>
    <dgm:pt modelId="{65677AB3-EF45-44ED-A1A1-0A58ABF15C3B}">
      <dgm:prSet/>
      <dgm:spPr/>
      <dgm:t>
        <a:bodyPr/>
        <a:lstStyle/>
        <a:p>
          <a:r>
            <a:rPr lang="en-GB"/>
            <a:t>Treat others as you’d like to be treated </a:t>
          </a:r>
          <a:endParaRPr lang="en-US"/>
        </a:p>
      </dgm:t>
    </dgm:pt>
    <dgm:pt modelId="{7055EF62-27BB-496C-9A71-3374DA82AF54}" type="parTrans" cxnId="{98D03E2E-4E92-44F3-88F7-6E8B875DAE2C}">
      <dgm:prSet/>
      <dgm:spPr/>
      <dgm:t>
        <a:bodyPr/>
        <a:lstStyle/>
        <a:p>
          <a:endParaRPr lang="en-US"/>
        </a:p>
      </dgm:t>
    </dgm:pt>
    <dgm:pt modelId="{960A9DB3-A3F0-4069-9AFF-4540ABA2390A}" type="sibTrans" cxnId="{98D03E2E-4E92-44F3-88F7-6E8B875DAE2C}">
      <dgm:prSet/>
      <dgm:spPr/>
      <dgm:t>
        <a:bodyPr/>
        <a:lstStyle/>
        <a:p>
          <a:endParaRPr lang="en-US"/>
        </a:p>
      </dgm:t>
    </dgm:pt>
    <dgm:pt modelId="{9290C403-D39B-4F8B-8315-D9F56198FF25}">
      <dgm:prSet/>
      <dgm:spPr/>
      <dgm:t>
        <a:bodyPr/>
        <a:lstStyle/>
        <a:p>
          <a:r>
            <a:rPr lang="en-GB" dirty="0"/>
            <a:t>Be present, join in, have fun.  </a:t>
          </a:r>
          <a:endParaRPr lang="en-US" dirty="0"/>
        </a:p>
      </dgm:t>
    </dgm:pt>
    <dgm:pt modelId="{828CB0B8-C400-47C1-B95C-0640E3D44DD0}" type="parTrans" cxnId="{29E67464-70BA-43BA-ACC5-B9D450190C10}">
      <dgm:prSet/>
      <dgm:spPr/>
      <dgm:t>
        <a:bodyPr/>
        <a:lstStyle/>
        <a:p>
          <a:endParaRPr lang="en-US"/>
        </a:p>
      </dgm:t>
    </dgm:pt>
    <dgm:pt modelId="{AD0055F6-88C3-4205-A52B-1434499313DE}" type="sibTrans" cxnId="{29E67464-70BA-43BA-ACC5-B9D450190C10}">
      <dgm:prSet/>
      <dgm:spPr/>
      <dgm:t>
        <a:bodyPr/>
        <a:lstStyle/>
        <a:p>
          <a:endParaRPr lang="en-US"/>
        </a:p>
      </dgm:t>
    </dgm:pt>
    <dgm:pt modelId="{99D1D98C-A1CC-4C15-9764-CE9523B4CCAB}" type="pres">
      <dgm:prSet presAssocID="{01489BCF-7B6F-42AB-8B9D-87D25D9C1B72}" presName="root" presStyleCnt="0">
        <dgm:presLayoutVars>
          <dgm:dir/>
          <dgm:resizeHandles val="exact"/>
        </dgm:presLayoutVars>
      </dgm:prSet>
      <dgm:spPr/>
    </dgm:pt>
    <dgm:pt modelId="{B384861E-84E0-456F-9508-3924792D761C}" type="pres">
      <dgm:prSet presAssocID="{EBD71572-1CAB-44E6-96C7-49536B52A6F4}" presName="compNode" presStyleCnt="0"/>
      <dgm:spPr/>
    </dgm:pt>
    <dgm:pt modelId="{CA6AE895-2047-4D14-A274-DCE2E13CD828}" type="pres">
      <dgm:prSet presAssocID="{EBD71572-1CAB-44E6-96C7-49536B52A6F4}" presName="bgRect" presStyleLbl="bgShp" presStyleIdx="0" presStyleCnt="5"/>
      <dgm:spPr/>
    </dgm:pt>
    <dgm:pt modelId="{0EC762C4-02C5-46E3-91C3-54F65F171553}" type="pres">
      <dgm:prSet presAssocID="{EBD71572-1CAB-44E6-96C7-49536B52A6F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3EDC879-D900-46B4-BB64-3DE7D13595EC}" type="pres">
      <dgm:prSet presAssocID="{EBD71572-1CAB-44E6-96C7-49536B52A6F4}" presName="spaceRect" presStyleCnt="0"/>
      <dgm:spPr/>
    </dgm:pt>
    <dgm:pt modelId="{BC3CBC78-6D19-4B58-9A97-2694493798B8}" type="pres">
      <dgm:prSet presAssocID="{EBD71572-1CAB-44E6-96C7-49536B52A6F4}" presName="parTx" presStyleLbl="revTx" presStyleIdx="0" presStyleCnt="5">
        <dgm:presLayoutVars>
          <dgm:chMax val="0"/>
          <dgm:chPref val="0"/>
        </dgm:presLayoutVars>
      </dgm:prSet>
      <dgm:spPr/>
    </dgm:pt>
    <dgm:pt modelId="{9F3B3EEB-9F4F-4122-9B7F-091C71F4AC76}" type="pres">
      <dgm:prSet presAssocID="{FA00CCEB-64F1-4DD4-B674-0A631DA5FBFD}" presName="sibTrans" presStyleCnt="0"/>
      <dgm:spPr/>
    </dgm:pt>
    <dgm:pt modelId="{E0206199-C1D3-4872-A6E2-45955C71FF7E}" type="pres">
      <dgm:prSet presAssocID="{74936FB5-ABB6-4DBF-9A0A-9AB0B44EDF88}" presName="compNode" presStyleCnt="0"/>
      <dgm:spPr/>
    </dgm:pt>
    <dgm:pt modelId="{568A90CD-13F3-4272-93DF-9F5DDD9A4406}" type="pres">
      <dgm:prSet presAssocID="{74936FB5-ABB6-4DBF-9A0A-9AB0B44EDF88}" presName="bgRect" presStyleLbl="bgShp" presStyleIdx="1" presStyleCnt="5"/>
      <dgm:spPr/>
    </dgm:pt>
    <dgm:pt modelId="{CEEA599D-BE9D-47D1-813F-BEB8260536BA}" type="pres">
      <dgm:prSet presAssocID="{74936FB5-ABB6-4DBF-9A0A-9AB0B44EDF8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9926710-C705-405C-9147-C42FA78DB3C5}" type="pres">
      <dgm:prSet presAssocID="{74936FB5-ABB6-4DBF-9A0A-9AB0B44EDF88}" presName="spaceRect" presStyleCnt="0"/>
      <dgm:spPr/>
    </dgm:pt>
    <dgm:pt modelId="{E718B5C5-2ED9-4EC0-96A0-A30C5DB40643}" type="pres">
      <dgm:prSet presAssocID="{74936FB5-ABB6-4DBF-9A0A-9AB0B44EDF88}" presName="parTx" presStyleLbl="revTx" presStyleIdx="1" presStyleCnt="5">
        <dgm:presLayoutVars>
          <dgm:chMax val="0"/>
          <dgm:chPref val="0"/>
        </dgm:presLayoutVars>
      </dgm:prSet>
      <dgm:spPr/>
    </dgm:pt>
    <dgm:pt modelId="{41D3BADF-0A0B-4BE6-BA55-31DE31007049}" type="pres">
      <dgm:prSet presAssocID="{17C26084-320D-44B6-9EDD-A60BDB730755}" presName="sibTrans" presStyleCnt="0"/>
      <dgm:spPr/>
    </dgm:pt>
    <dgm:pt modelId="{055932A6-D3C6-4F23-8E78-6B04ABBD16E1}" type="pres">
      <dgm:prSet presAssocID="{DC436056-D3B7-437F-8D24-DBFA32953601}" presName="compNode" presStyleCnt="0"/>
      <dgm:spPr/>
    </dgm:pt>
    <dgm:pt modelId="{85FC64C7-3573-4A20-B749-14C6AE8B9208}" type="pres">
      <dgm:prSet presAssocID="{DC436056-D3B7-437F-8D24-DBFA32953601}" presName="bgRect" presStyleLbl="bgShp" presStyleIdx="2" presStyleCnt="5"/>
      <dgm:spPr/>
    </dgm:pt>
    <dgm:pt modelId="{E6210813-3507-41AD-8B4C-23607A85879D}" type="pres">
      <dgm:prSet presAssocID="{DC436056-D3B7-437F-8D24-DBFA3295360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4A4FE0C-7E04-4D37-8BDF-DF2FBFD3790F}" type="pres">
      <dgm:prSet presAssocID="{DC436056-D3B7-437F-8D24-DBFA32953601}" presName="spaceRect" presStyleCnt="0"/>
      <dgm:spPr/>
    </dgm:pt>
    <dgm:pt modelId="{63340155-3733-4CA9-8E25-F79BCA5D377C}" type="pres">
      <dgm:prSet presAssocID="{DC436056-D3B7-437F-8D24-DBFA32953601}" presName="parTx" presStyleLbl="revTx" presStyleIdx="2" presStyleCnt="5">
        <dgm:presLayoutVars>
          <dgm:chMax val="0"/>
          <dgm:chPref val="0"/>
        </dgm:presLayoutVars>
      </dgm:prSet>
      <dgm:spPr/>
    </dgm:pt>
    <dgm:pt modelId="{FEF06565-C220-4F4A-A70F-D98039B5BB78}" type="pres">
      <dgm:prSet presAssocID="{ACCF4760-680C-480D-A8D0-8FBA1B7F9514}" presName="sibTrans" presStyleCnt="0"/>
      <dgm:spPr/>
    </dgm:pt>
    <dgm:pt modelId="{7272750E-4705-4791-96FC-5122B2EBE351}" type="pres">
      <dgm:prSet presAssocID="{65677AB3-EF45-44ED-A1A1-0A58ABF15C3B}" presName="compNode" presStyleCnt="0"/>
      <dgm:spPr/>
    </dgm:pt>
    <dgm:pt modelId="{E6CF972C-6024-4340-9126-4C57A53368B2}" type="pres">
      <dgm:prSet presAssocID="{65677AB3-EF45-44ED-A1A1-0A58ABF15C3B}" presName="bgRect" presStyleLbl="bgShp" presStyleIdx="3" presStyleCnt="5"/>
      <dgm:spPr/>
    </dgm:pt>
    <dgm:pt modelId="{A724CC44-A881-4CBC-A76B-FE34DB7F68F0}" type="pres">
      <dgm:prSet presAssocID="{65677AB3-EF45-44ED-A1A1-0A58ABF15C3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567BC181-C250-4E98-8586-375B5654D79F}" type="pres">
      <dgm:prSet presAssocID="{65677AB3-EF45-44ED-A1A1-0A58ABF15C3B}" presName="spaceRect" presStyleCnt="0"/>
      <dgm:spPr/>
    </dgm:pt>
    <dgm:pt modelId="{CF43A52C-CFB7-41E3-82A2-95A5DA3E37A2}" type="pres">
      <dgm:prSet presAssocID="{65677AB3-EF45-44ED-A1A1-0A58ABF15C3B}" presName="parTx" presStyleLbl="revTx" presStyleIdx="3" presStyleCnt="5">
        <dgm:presLayoutVars>
          <dgm:chMax val="0"/>
          <dgm:chPref val="0"/>
        </dgm:presLayoutVars>
      </dgm:prSet>
      <dgm:spPr/>
    </dgm:pt>
    <dgm:pt modelId="{EDBE84DA-D686-4B3D-8DE5-75419A7B2421}" type="pres">
      <dgm:prSet presAssocID="{960A9DB3-A3F0-4069-9AFF-4540ABA2390A}" presName="sibTrans" presStyleCnt="0"/>
      <dgm:spPr/>
    </dgm:pt>
    <dgm:pt modelId="{4BD4EFDF-27F0-4A78-91F8-5AC580F64FC5}" type="pres">
      <dgm:prSet presAssocID="{9290C403-D39B-4F8B-8315-D9F56198FF25}" presName="compNode" presStyleCnt="0"/>
      <dgm:spPr/>
    </dgm:pt>
    <dgm:pt modelId="{00D22DE9-2891-4C94-93BC-C6E718230CBD}" type="pres">
      <dgm:prSet presAssocID="{9290C403-D39B-4F8B-8315-D9F56198FF25}" presName="bgRect" presStyleLbl="bgShp" presStyleIdx="4" presStyleCnt="5"/>
      <dgm:spPr/>
    </dgm:pt>
    <dgm:pt modelId="{891807FA-AA2E-45DA-A2AD-71DBCE548EFE}" type="pres">
      <dgm:prSet presAssocID="{9290C403-D39B-4F8B-8315-D9F56198FF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0422ADC7-6E93-44CD-944A-70AD05A132E0}" type="pres">
      <dgm:prSet presAssocID="{9290C403-D39B-4F8B-8315-D9F56198FF25}" presName="spaceRect" presStyleCnt="0"/>
      <dgm:spPr/>
    </dgm:pt>
    <dgm:pt modelId="{005E0977-28CC-4A61-BC5A-73025652C4F0}" type="pres">
      <dgm:prSet presAssocID="{9290C403-D39B-4F8B-8315-D9F56198FF2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1C0FF03-2A59-45FC-87B0-B06E6F78706F}" srcId="{01489BCF-7B6F-42AB-8B9D-87D25D9C1B72}" destId="{DC436056-D3B7-437F-8D24-DBFA32953601}" srcOrd="2" destOrd="0" parTransId="{BBEFCA35-930B-4C67-A98A-AAC6968A7120}" sibTransId="{ACCF4760-680C-480D-A8D0-8FBA1B7F9514}"/>
    <dgm:cxn modelId="{18CB540B-3428-4089-8162-464E17AA6823}" type="presOf" srcId="{9290C403-D39B-4F8B-8315-D9F56198FF25}" destId="{005E0977-28CC-4A61-BC5A-73025652C4F0}" srcOrd="0" destOrd="0" presId="urn:microsoft.com/office/officeart/2018/2/layout/IconVerticalSolidList"/>
    <dgm:cxn modelId="{98D03E2E-4E92-44F3-88F7-6E8B875DAE2C}" srcId="{01489BCF-7B6F-42AB-8B9D-87D25D9C1B72}" destId="{65677AB3-EF45-44ED-A1A1-0A58ABF15C3B}" srcOrd="3" destOrd="0" parTransId="{7055EF62-27BB-496C-9A71-3374DA82AF54}" sibTransId="{960A9DB3-A3F0-4069-9AFF-4540ABA2390A}"/>
    <dgm:cxn modelId="{530FDB3A-D829-49C5-88CF-FA1164502153}" type="presOf" srcId="{EBD71572-1CAB-44E6-96C7-49536B52A6F4}" destId="{BC3CBC78-6D19-4B58-9A97-2694493798B8}" srcOrd="0" destOrd="0" presId="urn:microsoft.com/office/officeart/2018/2/layout/IconVerticalSolidList"/>
    <dgm:cxn modelId="{29E67464-70BA-43BA-ACC5-B9D450190C10}" srcId="{01489BCF-7B6F-42AB-8B9D-87D25D9C1B72}" destId="{9290C403-D39B-4F8B-8315-D9F56198FF25}" srcOrd="4" destOrd="0" parTransId="{828CB0B8-C400-47C1-B95C-0640E3D44DD0}" sibTransId="{AD0055F6-88C3-4205-A52B-1434499313DE}"/>
    <dgm:cxn modelId="{F8B7776B-E26C-4F0F-ABCF-EA1FDB5AB9F3}" type="presOf" srcId="{01489BCF-7B6F-42AB-8B9D-87D25D9C1B72}" destId="{99D1D98C-A1CC-4C15-9764-CE9523B4CCAB}" srcOrd="0" destOrd="0" presId="urn:microsoft.com/office/officeart/2018/2/layout/IconVerticalSolidList"/>
    <dgm:cxn modelId="{195AF978-EF60-4A64-AE0E-5B6AE588AC3C}" type="presOf" srcId="{65677AB3-EF45-44ED-A1A1-0A58ABF15C3B}" destId="{CF43A52C-CFB7-41E3-82A2-95A5DA3E37A2}" srcOrd="0" destOrd="0" presId="urn:microsoft.com/office/officeart/2018/2/layout/IconVerticalSolidList"/>
    <dgm:cxn modelId="{EC714380-B3C9-4904-BC42-A7E40F6EA266}" type="presOf" srcId="{74936FB5-ABB6-4DBF-9A0A-9AB0B44EDF88}" destId="{E718B5C5-2ED9-4EC0-96A0-A30C5DB40643}" srcOrd="0" destOrd="0" presId="urn:microsoft.com/office/officeart/2018/2/layout/IconVerticalSolidList"/>
    <dgm:cxn modelId="{715DC6AE-EB0C-4D86-9822-B331B9217876}" srcId="{01489BCF-7B6F-42AB-8B9D-87D25D9C1B72}" destId="{74936FB5-ABB6-4DBF-9A0A-9AB0B44EDF88}" srcOrd="1" destOrd="0" parTransId="{51293274-2379-4657-BC53-96C681754642}" sibTransId="{17C26084-320D-44B6-9EDD-A60BDB730755}"/>
    <dgm:cxn modelId="{D6613DC2-4B16-4178-8B5B-F00F24C8F4D0}" srcId="{01489BCF-7B6F-42AB-8B9D-87D25D9C1B72}" destId="{EBD71572-1CAB-44E6-96C7-49536B52A6F4}" srcOrd="0" destOrd="0" parTransId="{FB058D6B-6A9E-4F55-98F6-DF2AB19CF6AF}" sibTransId="{FA00CCEB-64F1-4DD4-B674-0A631DA5FBFD}"/>
    <dgm:cxn modelId="{3C8E80F9-AEAF-4DB7-95BB-E0887959F3F1}" type="presOf" srcId="{DC436056-D3B7-437F-8D24-DBFA32953601}" destId="{63340155-3733-4CA9-8E25-F79BCA5D377C}" srcOrd="0" destOrd="0" presId="urn:microsoft.com/office/officeart/2018/2/layout/IconVerticalSolidList"/>
    <dgm:cxn modelId="{09E34D2E-4DDE-4F39-9641-44937224EB67}" type="presParOf" srcId="{99D1D98C-A1CC-4C15-9764-CE9523B4CCAB}" destId="{B384861E-84E0-456F-9508-3924792D761C}" srcOrd="0" destOrd="0" presId="urn:microsoft.com/office/officeart/2018/2/layout/IconVerticalSolidList"/>
    <dgm:cxn modelId="{CF513A6E-504B-429F-AACA-E630AF492BBA}" type="presParOf" srcId="{B384861E-84E0-456F-9508-3924792D761C}" destId="{CA6AE895-2047-4D14-A274-DCE2E13CD828}" srcOrd="0" destOrd="0" presId="urn:microsoft.com/office/officeart/2018/2/layout/IconVerticalSolidList"/>
    <dgm:cxn modelId="{F8D4BA4E-AD24-4BA5-8E6F-0832135BBB9C}" type="presParOf" srcId="{B384861E-84E0-456F-9508-3924792D761C}" destId="{0EC762C4-02C5-46E3-91C3-54F65F171553}" srcOrd="1" destOrd="0" presId="urn:microsoft.com/office/officeart/2018/2/layout/IconVerticalSolidList"/>
    <dgm:cxn modelId="{D93E5A27-B666-40B6-8F3A-35FA592CC649}" type="presParOf" srcId="{B384861E-84E0-456F-9508-3924792D761C}" destId="{53EDC879-D900-46B4-BB64-3DE7D13595EC}" srcOrd="2" destOrd="0" presId="urn:microsoft.com/office/officeart/2018/2/layout/IconVerticalSolidList"/>
    <dgm:cxn modelId="{15FB96E5-910B-4388-BF2F-198465A366CC}" type="presParOf" srcId="{B384861E-84E0-456F-9508-3924792D761C}" destId="{BC3CBC78-6D19-4B58-9A97-2694493798B8}" srcOrd="3" destOrd="0" presId="urn:microsoft.com/office/officeart/2018/2/layout/IconVerticalSolidList"/>
    <dgm:cxn modelId="{B6C9ECFC-387C-44EB-A4E8-B6D426C371F6}" type="presParOf" srcId="{99D1D98C-A1CC-4C15-9764-CE9523B4CCAB}" destId="{9F3B3EEB-9F4F-4122-9B7F-091C71F4AC76}" srcOrd="1" destOrd="0" presId="urn:microsoft.com/office/officeart/2018/2/layout/IconVerticalSolidList"/>
    <dgm:cxn modelId="{EB379B94-6CCA-4E11-A946-C20F42ACF900}" type="presParOf" srcId="{99D1D98C-A1CC-4C15-9764-CE9523B4CCAB}" destId="{E0206199-C1D3-4872-A6E2-45955C71FF7E}" srcOrd="2" destOrd="0" presId="urn:microsoft.com/office/officeart/2018/2/layout/IconVerticalSolidList"/>
    <dgm:cxn modelId="{220DD8E1-45BB-4800-BE5C-D0E0D624B3FB}" type="presParOf" srcId="{E0206199-C1D3-4872-A6E2-45955C71FF7E}" destId="{568A90CD-13F3-4272-93DF-9F5DDD9A4406}" srcOrd="0" destOrd="0" presId="urn:microsoft.com/office/officeart/2018/2/layout/IconVerticalSolidList"/>
    <dgm:cxn modelId="{1E35CB85-05F5-4B1F-AD55-F703A5F84292}" type="presParOf" srcId="{E0206199-C1D3-4872-A6E2-45955C71FF7E}" destId="{CEEA599D-BE9D-47D1-813F-BEB8260536BA}" srcOrd="1" destOrd="0" presId="urn:microsoft.com/office/officeart/2018/2/layout/IconVerticalSolidList"/>
    <dgm:cxn modelId="{EEBF0755-5BE6-4B57-9189-4D460F530FE8}" type="presParOf" srcId="{E0206199-C1D3-4872-A6E2-45955C71FF7E}" destId="{E9926710-C705-405C-9147-C42FA78DB3C5}" srcOrd="2" destOrd="0" presId="urn:microsoft.com/office/officeart/2018/2/layout/IconVerticalSolidList"/>
    <dgm:cxn modelId="{AFE5A37E-089D-4FDE-AF18-C8C533161EE4}" type="presParOf" srcId="{E0206199-C1D3-4872-A6E2-45955C71FF7E}" destId="{E718B5C5-2ED9-4EC0-96A0-A30C5DB40643}" srcOrd="3" destOrd="0" presId="urn:microsoft.com/office/officeart/2018/2/layout/IconVerticalSolidList"/>
    <dgm:cxn modelId="{0B48121E-234A-49EC-A782-8FD240C1F62E}" type="presParOf" srcId="{99D1D98C-A1CC-4C15-9764-CE9523B4CCAB}" destId="{41D3BADF-0A0B-4BE6-BA55-31DE31007049}" srcOrd="3" destOrd="0" presId="urn:microsoft.com/office/officeart/2018/2/layout/IconVerticalSolidList"/>
    <dgm:cxn modelId="{00F6B58F-2ABD-4106-9E70-946CFF8C7CCF}" type="presParOf" srcId="{99D1D98C-A1CC-4C15-9764-CE9523B4CCAB}" destId="{055932A6-D3C6-4F23-8E78-6B04ABBD16E1}" srcOrd="4" destOrd="0" presId="urn:microsoft.com/office/officeart/2018/2/layout/IconVerticalSolidList"/>
    <dgm:cxn modelId="{BAB92D83-9B0C-4B9B-8ABB-A97AFC073666}" type="presParOf" srcId="{055932A6-D3C6-4F23-8E78-6B04ABBD16E1}" destId="{85FC64C7-3573-4A20-B749-14C6AE8B9208}" srcOrd="0" destOrd="0" presId="urn:microsoft.com/office/officeart/2018/2/layout/IconVerticalSolidList"/>
    <dgm:cxn modelId="{C2365189-E2CD-4C06-BBC7-9967AABE327E}" type="presParOf" srcId="{055932A6-D3C6-4F23-8E78-6B04ABBD16E1}" destId="{E6210813-3507-41AD-8B4C-23607A85879D}" srcOrd="1" destOrd="0" presId="urn:microsoft.com/office/officeart/2018/2/layout/IconVerticalSolidList"/>
    <dgm:cxn modelId="{5220A7EC-67BE-48EA-92DB-3A2A32034007}" type="presParOf" srcId="{055932A6-D3C6-4F23-8E78-6B04ABBD16E1}" destId="{F4A4FE0C-7E04-4D37-8BDF-DF2FBFD3790F}" srcOrd="2" destOrd="0" presId="urn:microsoft.com/office/officeart/2018/2/layout/IconVerticalSolidList"/>
    <dgm:cxn modelId="{BA829FA5-4E1E-483F-89E6-B4169EBF09AD}" type="presParOf" srcId="{055932A6-D3C6-4F23-8E78-6B04ABBD16E1}" destId="{63340155-3733-4CA9-8E25-F79BCA5D377C}" srcOrd="3" destOrd="0" presId="urn:microsoft.com/office/officeart/2018/2/layout/IconVerticalSolidList"/>
    <dgm:cxn modelId="{843F34F7-B1AD-479E-94F5-0516266B4959}" type="presParOf" srcId="{99D1D98C-A1CC-4C15-9764-CE9523B4CCAB}" destId="{FEF06565-C220-4F4A-A70F-D98039B5BB78}" srcOrd="5" destOrd="0" presId="urn:microsoft.com/office/officeart/2018/2/layout/IconVerticalSolidList"/>
    <dgm:cxn modelId="{A41E639A-8E2D-4D0E-8328-38DD5A4A2C8A}" type="presParOf" srcId="{99D1D98C-A1CC-4C15-9764-CE9523B4CCAB}" destId="{7272750E-4705-4791-96FC-5122B2EBE351}" srcOrd="6" destOrd="0" presId="urn:microsoft.com/office/officeart/2018/2/layout/IconVerticalSolidList"/>
    <dgm:cxn modelId="{9A0F695A-5076-4506-ADB9-30360CE262A1}" type="presParOf" srcId="{7272750E-4705-4791-96FC-5122B2EBE351}" destId="{E6CF972C-6024-4340-9126-4C57A53368B2}" srcOrd="0" destOrd="0" presId="urn:microsoft.com/office/officeart/2018/2/layout/IconVerticalSolidList"/>
    <dgm:cxn modelId="{7A0EAC90-A54C-456B-A1DB-F1B27CF784B6}" type="presParOf" srcId="{7272750E-4705-4791-96FC-5122B2EBE351}" destId="{A724CC44-A881-4CBC-A76B-FE34DB7F68F0}" srcOrd="1" destOrd="0" presId="urn:microsoft.com/office/officeart/2018/2/layout/IconVerticalSolidList"/>
    <dgm:cxn modelId="{721C6315-24B3-4CCC-83C6-0D16A87E2457}" type="presParOf" srcId="{7272750E-4705-4791-96FC-5122B2EBE351}" destId="{567BC181-C250-4E98-8586-375B5654D79F}" srcOrd="2" destOrd="0" presId="urn:microsoft.com/office/officeart/2018/2/layout/IconVerticalSolidList"/>
    <dgm:cxn modelId="{31891C96-2049-4C2F-AB0C-606A5A63FB58}" type="presParOf" srcId="{7272750E-4705-4791-96FC-5122B2EBE351}" destId="{CF43A52C-CFB7-41E3-82A2-95A5DA3E37A2}" srcOrd="3" destOrd="0" presId="urn:microsoft.com/office/officeart/2018/2/layout/IconVerticalSolidList"/>
    <dgm:cxn modelId="{DD43315D-CD20-4063-9F94-879C80CFD7C4}" type="presParOf" srcId="{99D1D98C-A1CC-4C15-9764-CE9523B4CCAB}" destId="{EDBE84DA-D686-4B3D-8DE5-75419A7B2421}" srcOrd="7" destOrd="0" presId="urn:microsoft.com/office/officeart/2018/2/layout/IconVerticalSolidList"/>
    <dgm:cxn modelId="{D8A3A97D-E90B-413B-ACA8-F830758143B7}" type="presParOf" srcId="{99D1D98C-A1CC-4C15-9764-CE9523B4CCAB}" destId="{4BD4EFDF-27F0-4A78-91F8-5AC580F64FC5}" srcOrd="8" destOrd="0" presId="urn:microsoft.com/office/officeart/2018/2/layout/IconVerticalSolidList"/>
    <dgm:cxn modelId="{F404FDD7-B335-42ED-A26D-8427E3BF259A}" type="presParOf" srcId="{4BD4EFDF-27F0-4A78-91F8-5AC580F64FC5}" destId="{00D22DE9-2891-4C94-93BC-C6E718230CBD}" srcOrd="0" destOrd="0" presId="urn:microsoft.com/office/officeart/2018/2/layout/IconVerticalSolidList"/>
    <dgm:cxn modelId="{1A9982B0-4C58-48DD-964C-73DE1E8D2C86}" type="presParOf" srcId="{4BD4EFDF-27F0-4A78-91F8-5AC580F64FC5}" destId="{891807FA-AA2E-45DA-A2AD-71DBCE548EFE}" srcOrd="1" destOrd="0" presId="urn:microsoft.com/office/officeart/2018/2/layout/IconVerticalSolidList"/>
    <dgm:cxn modelId="{66D4EB28-70FF-406C-8D44-53D8EF1278EB}" type="presParOf" srcId="{4BD4EFDF-27F0-4A78-91F8-5AC580F64FC5}" destId="{0422ADC7-6E93-44CD-944A-70AD05A132E0}" srcOrd="2" destOrd="0" presId="urn:microsoft.com/office/officeart/2018/2/layout/IconVerticalSolidList"/>
    <dgm:cxn modelId="{58B93225-5F06-45F2-A662-E47078F42EB9}" type="presParOf" srcId="{4BD4EFDF-27F0-4A78-91F8-5AC580F64FC5}" destId="{005E0977-28CC-4A61-BC5A-73025652C4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AE895-2047-4D14-A274-DCE2E13CD828}">
      <dsp:nvSpPr>
        <dsp:cNvPr id="0" name=""/>
        <dsp:cNvSpPr/>
      </dsp:nvSpPr>
      <dsp:spPr>
        <a:xfrm>
          <a:off x="0" y="3142"/>
          <a:ext cx="9720262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762C4-02C5-46E3-91C3-54F65F171553}">
      <dsp:nvSpPr>
        <dsp:cNvPr id="0" name=""/>
        <dsp:cNvSpPr/>
      </dsp:nvSpPr>
      <dsp:spPr>
        <a:xfrm>
          <a:off x="202495" y="153759"/>
          <a:ext cx="368173" cy="3681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CBC78-6D19-4B58-9A97-2694493798B8}">
      <dsp:nvSpPr>
        <dsp:cNvPr id="0" name=""/>
        <dsp:cNvSpPr/>
      </dsp:nvSpPr>
      <dsp:spPr>
        <a:xfrm>
          <a:off x="773164" y="3142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Confidentiality </a:t>
          </a:r>
          <a:endParaRPr lang="en-US" sz="1900" kern="1200"/>
        </a:p>
      </dsp:txBody>
      <dsp:txXfrm>
        <a:off x="773164" y="3142"/>
        <a:ext cx="8947097" cy="669406"/>
      </dsp:txXfrm>
    </dsp:sp>
    <dsp:sp modelId="{568A90CD-13F3-4272-93DF-9F5DDD9A4406}">
      <dsp:nvSpPr>
        <dsp:cNvPr id="0" name=""/>
        <dsp:cNvSpPr/>
      </dsp:nvSpPr>
      <dsp:spPr>
        <a:xfrm>
          <a:off x="0" y="839900"/>
          <a:ext cx="9720262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A599D-BE9D-47D1-813F-BEB8260536BA}">
      <dsp:nvSpPr>
        <dsp:cNvPr id="0" name=""/>
        <dsp:cNvSpPr/>
      </dsp:nvSpPr>
      <dsp:spPr>
        <a:xfrm>
          <a:off x="202495" y="990517"/>
          <a:ext cx="368173" cy="3681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8B5C5-2ED9-4EC0-96A0-A30C5DB40643}">
      <dsp:nvSpPr>
        <dsp:cNvPr id="0" name=""/>
        <dsp:cNvSpPr/>
      </dsp:nvSpPr>
      <dsp:spPr>
        <a:xfrm>
          <a:off x="773164" y="839900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It important that we feel challenged to help us learn but if we become to uncomfortable to option to opt out is always available. </a:t>
          </a:r>
          <a:endParaRPr lang="en-US" sz="1900" kern="1200" dirty="0"/>
        </a:p>
      </dsp:txBody>
      <dsp:txXfrm>
        <a:off x="773164" y="839900"/>
        <a:ext cx="8947097" cy="669406"/>
      </dsp:txXfrm>
    </dsp:sp>
    <dsp:sp modelId="{85FC64C7-3573-4A20-B749-14C6AE8B9208}">
      <dsp:nvSpPr>
        <dsp:cNvPr id="0" name=""/>
        <dsp:cNvSpPr/>
      </dsp:nvSpPr>
      <dsp:spPr>
        <a:xfrm>
          <a:off x="0" y="1676659"/>
          <a:ext cx="9720262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0813-3507-41AD-8B4C-23607A85879D}">
      <dsp:nvSpPr>
        <dsp:cNvPr id="0" name=""/>
        <dsp:cNvSpPr/>
      </dsp:nvSpPr>
      <dsp:spPr>
        <a:xfrm>
          <a:off x="202495" y="1827275"/>
          <a:ext cx="368173" cy="3681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0155-3733-4CA9-8E25-F79BCA5D377C}">
      <dsp:nvSpPr>
        <dsp:cNvPr id="0" name=""/>
        <dsp:cNvSpPr/>
      </dsp:nvSpPr>
      <dsp:spPr>
        <a:xfrm>
          <a:off x="773164" y="1676659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Ask all the questions the only silly question is the one you don’t ask. </a:t>
          </a:r>
          <a:endParaRPr lang="en-US" sz="1900" kern="1200" dirty="0"/>
        </a:p>
      </dsp:txBody>
      <dsp:txXfrm>
        <a:off x="773164" y="1676659"/>
        <a:ext cx="8947097" cy="669406"/>
      </dsp:txXfrm>
    </dsp:sp>
    <dsp:sp modelId="{E6CF972C-6024-4340-9126-4C57A53368B2}">
      <dsp:nvSpPr>
        <dsp:cNvPr id="0" name=""/>
        <dsp:cNvSpPr/>
      </dsp:nvSpPr>
      <dsp:spPr>
        <a:xfrm>
          <a:off x="0" y="2513417"/>
          <a:ext cx="9720262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4CC44-A881-4CBC-A76B-FE34DB7F68F0}">
      <dsp:nvSpPr>
        <dsp:cNvPr id="0" name=""/>
        <dsp:cNvSpPr/>
      </dsp:nvSpPr>
      <dsp:spPr>
        <a:xfrm>
          <a:off x="202495" y="2664033"/>
          <a:ext cx="368173" cy="3681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3A52C-CFB7-41E3-82A2-95A5DA3E37A2}">
      <dsp:nvSpPr>
        <dsp:cNvPr id="0" name=""/>
        <dsp:cNvSpPr/>
      </dsp:nvSpPr>
      <dsp:spPr>
        <a:xfrm>
          <a:off x="773164" y="2513417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Treat others as you’d like to be treated </a:t>
          </a:r>
          <a:endParaRPr lang="en-US" sz="1900" kern="1200"/>
        </a:p>
      </dsp:txBody>
      <dsp:txXfrm>
        <a:off x="773164" y="2513417"/>
        <a:ext cx="8947097" cy="669406"/>
      </dsp:txXfrm>
    </dsp:sp>
    <dsp:sp modelId="{00D22DE9-2891-4C94-93BC-C6E718230CBD}">
      <dsp:nvSpPr>
        <dsp:cNvPr id="0" name=""/>
        <dsp:cNvSpPr/>
      </dsp:nvSpPr>
      <dsp:spPr>
        <a:xfrm>
          <a:off x="0" y="3350175"/>
          <a:ext cx="9720262" cy="669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807FA-AA2E-45DA-A2AD-71DBCE548EFE}">
      <dsp:nvSpPr>
        <dsp:cNvPr id="0" name=""/>
        <dsp:cNvSpPr/>
      </dsp:nvSpPr>
      <dsp:spPr>
        <a:xfrm>
          <a:off x="202495" y="3500792"/>
          <a:ext cx="368173" cy="3681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E0977-28CC-4A61-BC5A-73025652C4F0}">
      <dsp:nvSpPr>
        <dsp:cNvPr id="0" name=""/>
        <dsp:cNvSpPr/>
      </dsp:nvSpPr>
      <dsp:spPr>
        <a:xfrm>
          <a:off x="773164" y="3350175"/>
          <a:ext cx="8947097" cy="66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46" tIns="70846" rIns="70846" bIns="70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 present, join in, have fun.  </a:t>
          </a:r>
          <a:endParaRPr lang="en-US" sz="1900" kern="1200" dirty="0"/>
        </a:p>
      </dsp:txBody>
      <dsp:txXfrm>
        <a:off x="773164" y="3350175"/>
        <a:ext cx="8947097" cy="66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B734-2DFF-42D6-9D4D-55F74D8FE86E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2062-40DA-458C-97EB-3C9A936308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2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82062-40DA-458C-97EB-3C9A936308B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21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82062-40DA-458C-97EB-3C9A936308B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0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93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91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7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02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73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5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205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2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CE226C-FA48-40BF-9F5F-9ED20C6AD2A3}" type="datetimeFigureOut">
              <a:rPr lang="en-GB" smtClean="0"/>
              <a:t>24/03/2021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F8DDA3-B595-49A7-938C-4CCEA87E602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stress-anxiety-depression/" TargetMode="External"/><Relationship Id="rId2" Type="http://schemas.openxmlformats.org/officeDocument/2006/relationships/hyperlink" Target="https://www.nhs.uk/live-well/sleep-and-tiredness/sleep-tips-for-teenager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sitivepsychology.com/mindfulness-for-children-kids-activities/" TargetMode="External"/><Relationship Id="rId5" Type="http://schemas.openxmlformats.org/officeDocument/2006/relationships/hyperlink" Target="https://www.doyouyoga.com/10-cool-meditations-for-pre-teens-and-teens-67578/" TargetMode="External"/><Relationship Id="rId4" Type="http://schemas.openxmlformats.org/officeDocument/2006/relationships/hyperlink" Target="https://www.nhs.uk/apps-library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toolkit.org/survey-library/resilience-brs.html" TargetMode="External"/><Relationship Id="rId13" Type="http://schemas.openxmlformats.org/officeDocument/2006/relationships/hyperlink" Target="http://www.elsa-support.co.uk/the-worry-tree/" TargetMode="External"/><Relationship Id="rId3" Type="http://schemas.openxmlformats.org/officeDocument/2006/relationships/hyperlink" Target="https://youngminds.org.uk/find-help/for-parents/parents-guide-to-support-a-z/parents-guide-to-support-anxiety/" TargetMode="External"/><Relationship Id="rId7" Type="http://schemas.openxmlformats.org/officeDocument/2006/relationships/hyperlink" Target="https://positivepsychology.com/3-resilience-scales/" TargetMode="External"/><Relationship Id="rId12" Type="http://schemas.openxmlformats.org/officeDocument/2006/relationships/hyperlink" Target="https://www.blessingmanifesting.com/self-care-for-breakups/" TargetMode="External"/><Relationship Id="rId2" Type="http://schemas.openxmlformats.org/officeDocument/2006/relationships/hyperlink" Target="https://www.apa.org/helpcenter/resilien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eysigmund.com/anxiety-in-kids-and-teens-avoidance-brave-behaviour/" TargetMode="External"/><Relationship Id="rId11" Type="http://schemas.openxmlformats.org/officeDocument/2006/relationships/hyperlink" Target="https://dontforgetthehalf.wordpress.com/2018/12/06/your-inner-circle-of-power/" TargetMode="External"/><Relationship Id="rId5" Type="http://schemas.openxmlformats.org/officeDocument/2006/relationships/hyperlink" Target="https://www.anxietyuk.org.uk/get-help/anxiety-information/young-people-and-anxiety/" TargetMode="External"/><Relationship Id="rId10" Type="http://schemas.openxmlformats.org/officeDocument/2006/relationships/hyperlink" Target="https://www.teacherspayteachers.com/Product/Behind-Anger-Free-Social-Emotional-Learning-Poster-School-Counseling-Decor-5296242" TargetMode="External"/><Relationship Id="rId4" Type="http://schemas.openxmlformats.org/officeDocument/2006/relationships/hyperlink" Target="https://www.rcpsych.ac.uk/mental-health/parents-and-young-people/information-for-parents-and-carers/worries-and-anxieties---helping-children-to-cope-for-parents-and-carers" TargetMode="External"/><Relationship Id="rId9" Type="http://schemas.openxmlformats.org/officeDocument/2006/relationships/hyperlink" Target="https://www.parentingni.org/about-us/" TargetMode="External"/><Relationship Id="rId14" Type="http://schemas.openxmlformats.org/officeDocument/2006/relationships/hyperlink" Target="https://www.allmentalhealth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63730-CF51-4695-A301-9ACAAD1D1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66343" y="4171207"/>
            <a:ext cx="6114805" cy="1893939"/>
          </a:xfrm>
        </p:spPr>
        <p:txBody>
          <a:bodyPr anchor="t">
            <a:noAutofit/>
          </a:bodyPr>
          <a:lstStyle/>
          <a:p>
            <a:pPr algn="r">
              <a:spcAft>
                <a:spcPts val="600"/>
              </a:spcAft>
            </a:pPr>
            <a:r>
              <a:rPr lang="en-GB" sz="4000" dirty="0">
                <a:solidFill>
                  <a:srgbClr val="FFFFFF"/>
                </a:solidFill>
              </a:rPr>
              <a:t>Kim Barclay </a:t>
            </a:r>
          </a:p>
          <a:p>
            <a:pPr algn="r">
              <a:spcAft>
                <a:spcPts val="600"/>
              </a:spcAft>
            </a:pPr>
            <a:r>
              <a:rPr lang="en-GB" sz="4000" dirty="0">
                <a:solidFill>
                  <a:srgbClr val="FFFFFF"/>
                </a:solidFill>
              </a:rPr>
              <a:t>Anxiety and Resilience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9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7298-9234-4663-994F-3D959058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Resilience Is……?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E0CAC-4571-40A5-AFB5-79E07C071CFA}"/>
              </a:ext>
            </a:extLst>
          </p:cNvPr>
          <p:cNvSpPr txBox="1"/>
          <p:nvPr/>
        </p:nvSpPr>
        <p:spPr>
          <a:xfrm>
            <a:off x="2461846" y="2705725"/>
            <a:ext cx="6471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Our ability to cope with adversity and life's challenges </a:t>
            </a:r>
          </a:p>
        </p:txBody>
      </p:sp>
    </p:spTree>
    <p:extLst>
      <p:ext uri="{BB962C8B-B14F-4D97-AF65-F5344CB8AC3E}">
        <p14:creationId xmlns:p14="http://schemas.microsoft.com/office/powerpoint/2010/main" val="346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53E48-683A-46E0-B3F1-6743ECD9DE30}"/>
              </a:ext>
            </a:extLst>
          </p:cNvPr>
          <p:cNvSpPr txBox="1"/>
          <p:nvPr/>
        </p:nvSpPr>
        <p:spPr>
          <a:xfrm>
            <a:off x="636805" y="640080"/>
            <a:ext cx="3378099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Elements of resilience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 ">
            <a:extLst>
              <a:ext uri="{FF2B5EF4-FFF2-40B4-BE49-F238E27FC236}">
                <a16:creationId xmlns:a16="http://schemas.microsoft.com/office/drawing/2014/main" id="{D84152C9-26BB-45D8-B9FE-A79F8CF67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b="5471"/>
          <a:stretch/>
        </p:blipFill>
        <p:spPr bwMode="auto">
          <a:xfrm>
            <a:off x="5237557" y="640080"/>
            <a:ext cx="573179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D9A20-8190-4003-ABDD-247255109EBE}"/>
              </a:ext>
            </a:extLst>
          </p:cNvPr>
          <p:cNvSpPr txBox="1"/>
          <p:nvPr/>
        </p:nvSpPr>
        <p:spPr>
          <a:xfrm>
            <a:off x="4588933" y="3132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1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329D-2278-477D-8234-59543307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How can we know </a:t>
            </a:r>
            <a:r>
              <a:rPr lang="en-US" sz="4400" spc="200" dirty="0"/>
              <a:t>we</a:t>
            </a:r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’re resilient?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D2CA4-9D83-4570-81D2-E50114E40BFF}"/>
              </a:ext>
            </a:extLst>
          </p:cNvPr>
          <p:cNvSpPr txBox="1"/>
          <p:nvPr/>
        </p:nvSpPr>
        <p:spPr>
          <a:xfrm>
            <a:off x="1417983" y="2729948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9C0368-6EF0-4406-93F3-56CC7FEC4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98329"/>
              </p:ext>
            </p:extLst>
          </p:nvPr>
        </p:nvGraphicFramePr>
        <p:xfrm>
          <a:off x="4385350" y="687488"/>
          <a:ext cx="6896938" cy="335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430">
                  <a:extLst>
                    <a:ext uri="{9D8B030D-6E8A-4147-A177-3AD203B41FA5}">
                      <a16:colId xmlns:a16="http://schemas.microsoft.com/office/drawing/2014/main" val="3066984154"/>
                    </a:ext>
                  </a:extLst>
                </a:gridCol>
                <a:gridCol w="810931">
                  <a:extLst>
                    <a:ext uri="{9D8B030D-6E8A-4147-A177-3AD203B41FA5}">
                      <a16:colId xmlns:a16="http://schemas.microsoft.com/office/drawing/2014/main" val="3603582154"/>
                    </a:ext>
                  </a:extLst>
                </a:gridCol>
                <a:gridCol w="971728">
                  <a:extLst>
                    <a:ext uri="{9D8B030D-6E8A-4147-A177-3AD203B41FA5}">
                      <a16:colId xmlns:a16="http://schemas.microsoft.com/office/drawing/2014/main" val="203598293"/>
                    </a:ext>
                  </a:extLst>
                </a:gridCol>
                <a:gridCol w="844402">
                  <a:extLst>
                    <a:ext uri="{9D8B030D-6E8A-4147-A177-3AD203B41FA5}">
                      <a16:colId xmlns:a16="http://schemas.microsoft.com/office/drawing/2014/main" val="37327481"/>
                    </a:ext>
                  </a:extLst>
                </a:gridCol>
                <a:gridCol w="753984">
                  <a:extLst>
                    <a:ext uri="{9D8B030D-6E8A-4147-A177-3AD203B41FA5}">
                      <a16:colId xmlns:a16="http://schemas.microsoft.com/office/drawing/2014/main" val="1974273670"/>
                    </a:ext>
                  </a:extLst>
                </a:gridCol>
                <a:gridCol w="879463">
                  <a:extLst>
                    <a:ext uri="{9D8B030D-6E8A-4147-A177-3AD203B41FA5}">
                      <a16:colId xmlns:a16="http://schemas.microsoft.com/office/drawing/2014/main" val="2102242571"/>
                    </a:ext>
                  </a:extLst>
                </a:gridCol>
              </a:tblGrid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Strongly disagree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Disagree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Neutral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Agree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Strongly agree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extLst>
                  <a:ext uri="{0D108BD9-81ED-4DB2-BD59-A6C34878D82A}">
                    <a16:rowId xmlns:a16="http://schemas.microsoft.com/office/drawing/2014/main" val="3352897558"/>
                  </a:ext>
                </a:extLst>
              </a:tr>
              <a:tr h="657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tend to bounce back quickly after hard times</a:t>
                      </a: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8912"/>
                  </a:ext>
                </a:extLst>
              </a:tr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have a hard time making it through stressful times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73320"/>
                  </a:ext>
                </a:extLst>
              </a:tr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It doesn’t take me long top recover from a stressful event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   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202384"/>
                  </a:ext>
                </a:extLst>
              </a:tr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It’s hard for me to snap back when something bad happens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63446"/>
                  </a:ext>
                </a:extLst>
              </a:tr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usually come through difficult times with little trouble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383832"/>
                  </a:ext>
                </a:extLst>
              </a:tr>
              <a:tr h="4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tend to take a long time to get over setbacks in life 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6" marR="797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796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D8C3F8-3B76-4EF6-BB01-9D9DDBDEFB1B}"/>
              </a:ext>
            </a:extLst>
          </p:cNvPr>
          <p:cNvSpPr txBox="1"/>
          <p:nvPr/>
        </p:nvSpPr>
        <p:spPr>
          <a:xfrm>
            <a:off x="7216727" y="1282445"/>
            <a:ext cx="38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1             2            3          4         5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0B36C-9B4F-498B-9593-495ACFE164FE}"/>
              </a:ext>
            </a:extLst>
          </p:cNvPr>
          <p:cNvSpPr txBox="1"/>
          <p:nvPr/>
        </p:nvSpPr>
        <p:spPr>
          <a:xfrm>
            <a:off x="7216727" y="1872868"/>
            <a:ext cx="385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5            4             3           2        1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45555-2E51-47B0-935D-2630A04BDE10}"/>
              </a:ext>
            </a:extLst>
          </p:cNvPr>
          <p:cNvSpPr txBox="1"/>
          <p:nvPr/>
        </p:nvSpPr>
        <p:spPr>
          <a:xfrm>
            <a:off x="7216727" y="2310028"/>
            <a:ext cx="364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1            2              3           4       5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81BEB-91CB-41E0-BD17-73DA697E91B8}"/>
              </a:ext>
            </a:extLst>
          </p:cNvPr>
          <p:cNvSpPr txBox="1"/>
          <p:nvPr/>
        </p:nvSpPr>
        <p:spPr>
          <a:xfrm>
            <a:off x="7272533" y="2729948"/>
            <a:ext cx="378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5            4              3           2       1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79280-0212-48C3-8ADD-0BAC6508EF67}"/>
              </a:ext>
            </a:extLst>
          </p:cNvPr>
          <p:cNvSpPr txBox="1"/>
          <p:nvPr/>
        </p:nvSpPr>
        <p:spPr>
          <a:xfrm>
            <a:off x="7272533" y="3200052"/>
            <a:ext cx="364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1            2              3           4       5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7CEBD-3D42-47D4-932A-20BA6850B64D}"/>
              </a:ext>
            </a:extLst>
          </p:cNvPr>
          <p:cNvSpPr txBox="1"/>
          <p:nvPr/>
        </p:nvSpPr>
        <p:spPr>
          <a:xfrm>
            <a:off x="7247912" y="3650974"/>
            <a:ext cx="383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5            4              3           2       1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17293-973E-42B3-B468-EBA17D25264D}"/>
              </a:ext>
            </a:extLst>
          </p:cNvPr>
          <p:cNvSpPr txBox="1"/>
          <p:nvPr/>
        </p:nvSpPr>
        <p:spPr>
          <a:xfrm>
            <a:off x="700697" y="4166242"/>
            <a:ext cx="3104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the scores allocated to each of your responses and divide your total by 6.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3A7D77-6FD5-4AF8-B631-59F82BEE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54994"/>
              </p:ext>
            </p:extLst>
          </p:nvPr>
        </p:nvGraphicFramePr>
        <p:xfrm>
          <a:off x="4970796" y="4407744"/>
          <a:ext cx="5630181" cy="2042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702">
                  <a:extLst>
                    <a:ext uri="{9D8B030D-6E8A-4147-A177-3AD203B41FA5}">
                      <a16:colId xmlns:a16="http://schemas.microsoft.com/office/drawing/2014/main" val="226943703"/>
                    </a:ext>
                  </a:extLst>
                </a:gridCol>
                <a:gridCol w="2818479">
                  <a:extLst>
                    <a:ext uri="{9D8B030D-6E8A-4147-A177-3AD203B41FA5}">
                      <a16:colId xmlns:a16="http://schemas.microsoft.com/office/drawing/2014/main" val="753091284"/>
                    </a:ext>
                  </a:extLst>
                </a:gridCol>
              </a:tblGrid>
              <a:tr h="510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BRS score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Interpretation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95250"/>
                </a:tc>
                <a:extLst>
                  <a:ext uri="{0D108BD9-81ED-4DB2-BD59-A6C34878D82A}">
                    <a16:rowId xmlns:a16="http://schemas.microsoft.com/office/drawing/2014/main" val="354512948"/>
                  </a:ext>
                </a:extLst>
              </a:tr>
              <a:tr h="510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1.00-2.99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Low resilience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476010907"/>
                  </a:ext>
                </a:extLst>
              </a:tr>
              <a:tr h="510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3.00-4.30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Normal resilience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704937469"/>
                  </a:ext>
                </a:extLst>
              </a:tr>
              <a:tr h="510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4.31-5.00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spc="-10" dirty="0">
                          <a:effectLst/>
                        </a:rPr>
                        <a:t>High resilience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18302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Plant growing in a concrete crack">
            <a:extLst>
              <a:ext uri="{FF2B5EF4-FFF2-40B4-BE49-F238E27FC236}">
                <a16:creationId xmlns:a16="http://schemas.microsoft.com/office/drawing/2014/main" id="{BEBCB81D-4873-458B-A7C4-BFBE71DD98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3AE5F3-1D35-4291-AA2F-05052DF00B10}"/>
              </a:ext>
            </a:extLst>
          </p:cNvPr>
          <p:cNvSpPr txBox="1">
            <a:spLocks/>
          </p:cNvSpPr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build resilience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C0B265F-8CBB-480B-8B61-619B90860C29}"/>
              </a:ext>
            </a:extLst>
          </p:cNvPr>
          <p:cNvSpPr txBox="1">
            <a:spLocks/>
          </p:cNvSpPr>
          <p:nvPr/>
        </p:nvSpPr>
        <p:spPr>
          <a:xfrm>
            <a:off x="391492" y="1448698"/>
            <a:ext cx="10515600" cy="379916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705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02CF13-C953-4418-B885-04AFFED5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346" y="643467"/>
            <a:ext cx="86373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9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0E5BA-8396-4BCE-98AA-417324E793F8}"/>
              </a:ext>
            </a:extLst>
          </p:cNvPr>
          <p:cNvSpPr txBox="1"/>
          <p:nvPr/>
        </p:nvSpPr>
        <p:spPr>
          <a:xfrm>
            <a:off x="967409" y="1113183"/>
            <a:ext cx="87952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NHS guide to sleep hygiene with teenager</a:t>
            </a:r>
          </a:p>
          <a:p>
            <a:r>
              <a:rPr lang="en-GB" spc="-100" dirty="0">
                <a:hlinkClick r:id="rId2"/>
              </a:rPr>
              <a:t>https://www.nhs.uk/live-well/sleep-and-tiredness/sleep-tips-for-teenagers/</a:t>
            </a:r>
            <a:endParaRPr lang="en-GB" spc="-100" dirty="0"/>
          </a:p>
          <a:p>
            <a:endParaRPr lang="en-GB" spc="-100" dirty="0"/>
          </a:p>
          <a:p>
            <a:r>
              <a:rPr lang="en-GB" spc="-100" dirty="0"/>
              <a:t>NHS mood zone </a:t>
            </a:r>
          </a:p>
          <a:p>
            <a:r>
              <a:rPr lang="en-GB" spc="-100" dirty="0">
                <a:hlinkClick r:id="rId3"/>
              </a:rPr>
              <a:t>https://www.nhs.uk/conditions/stress-anxiety-depression/</a:t>
            </a:r>
            <a:r>
              <a:rPr lang="en-GB" spc="-100" dirty="0"/>
              <a:t> </a:t>
            </a:r>
          </a:p>
          <a:p>
            <a:endParaRPr lang="en-GB" spc="-100" dirty="0"/>
          </a:p>
          <a:p>
            <a:r>
              <a:rPr lang="en-GB" spc="-100" dirty="0"/>
              <a:t>NHS app library</a:t>
            </a:r>
          </a:p>
          <a:p>
            <a:r>
              <a:rPr lang="en-GB" spc="-100" dirty="0"/>
              <a:t> </a:t>
            </a:r>
            <a:r>
              <a:rPr lang="en-GB" dirty="0">
                <a:hlinkClick r:id="rId4"/>
              </a:rPr>
              <a:t>https://www.nhs.uk/apps-library/</a:t>
            </a:r>
            <a:endParaRPr lang="en-GB" spc="-100" dirty="0"/>
          </a:p>
          <a:p>
            <a:endParaRPr lang="en-GB" spc="-100" dirty="0"/>
          </a:p>
          <a:p>
            <a:r>
              <a:rPr lang="en-GB" spc="-100" dirty="0"/>
              <a:t>Tips and suggestions for mindfulness activities with young people </a:t>
            </a:r>
          </a:p>
          <a:p>
            <a:r>
              <a:rPr lang="en-GB" spc="-100" dirty="0">
                <a:hlinkClick r:id="rId5"/>
              </a:rPr>
              <a:t>https://www.doyouyoga.com/10-cool-meditations-for-pre-teens-and-teens-67578/</a:t>
            </a:r>
            <a:r>
              <a:rPr lang="en-GB" spc="-100" dirty="0"/>
              <a:t> </a:t>
            </a:r>
            <a:br>
              <a:rPr lang="en-GB" spc="-100" dirty="0"/>
            </a:br>
            <a:r>
              <a:rPr lang="en-GB" spc="-100" dirty="0">
                <a:hlinkClick r:id="rId6"/>
              </a:rPr>
              <a:t>https://positivepsychology.com/mindfulness-for-children-kids-activities/</a:t>
            </a:r>
            <a:endParaRPr lang="en-GB" spc="-100" dirty="0"/>
          </a:p>
          <a:p>
            <a:endParaRPr lang="en-GB" spc="-100" dirty="0"/>
          </a:p>
          <a:p>
            <a:endParaRPr lang="en-GB" spc="-100" dirty="0"/>
          </a:p>
          <a:p>
            <a:endParaRPr lang="en-GB" spc="-100" dirty="0"/>
          </a:p>
          <a:p>
            <a:endParaRPr lang="en-GB" spc="-100" dirty="0"/>
          </a:p>
          <a:p>
            <a:endParaRPr lang="en-GB" spc="-100" dirty="0"/>
          </a:p>
          <a:p>
            <a:endParaRPr lang="en-GB" spc="-100" dirty="0"/>
          </a:p>
          <a:p>
            <a:endParaRPr lang="en-GB" spc="-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86C49-E685-44C1-A0C3-AC65DD6CF08D}"/>
              </a:ext>
            </a:extLst>
          </p:cNvPr>
          <p:cNvSpPr txBox="1"/>
          <p:nvPr/>
        </p:nvSpPr>
        <p:spPr>
          <a:xfrm>
            <a:off x="1338470" y="583096"/>
            <a:ext cx="282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Useful sources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570792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C4372-5E47-445E-95D7-BC13D2108357}"/>
              </a:ext>
            </a:extLst>
          </p:cNvPr>
          <p:cNvSpPr txBox="1"/>
          <p:nvPr/>
        </p:nvSpPr>
        <p:spPr>
          <a:xfrm>
            <a:off x="320395" y="197346"/>
            <a:ext cx="99325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References</a:t>
            </a:r>
          </a:p>
          <a:p>
            <a:r>
              <a:rPr lang="en-GB" dirty="0">
                <a:hlinkClick r:id="rId2"/>
              </a:rPr>
              <a:t>https://www.apa.org/helpcenter/resilience</a:t>
            </a:r>
            <a:endParaRPr lang="en-GB" dirty="0"/>
          </a:p>
          <a:p>
            <a:r>
              <a:rPr lang="en-GB" dirty="0">
                <a:hlinkClick r:id="rId3"/>
              </a:rPr>
              <a:t>https://youngminds.org.uk/find-help/for-parents/parents-guide-to-support-a-z/parents-guide-to-support-anxiety/</a:t>
            </a:r>
            <a:endParaRPr lang="en-GB" dirty="0"/>
          </a:p>
          <a:p>
            <a:r>
              <a:rPr lang="en-GB" dirty="0">
                <a:hlinkClick r:id="rId4"/>
              </a:rPr>
              <a:t>https://www.rcpsych.ac.uk/mental-health/parents-and-young-people/information-for-parents-and-carers/worries-and-anxieties---helping-children-to-cope-for-parents-and-carers</a:t>
            </a:r>
            <a:endParaRPr lang="en-GB" dirty="0"/>
          </a:p>
          <a:p>
            <a:r>
              <a:rPr lang="en-GB" dirty="0">
                <a:hlinkClick r:id="rId5"/>
              </a:rPr>
              <a:t>https://www.anxietyuk.org.uk/get-help/anxiety-information/young-people-and-anxiety/</a:t>
            </a:r>
            <a:endParaRPr lang="en-GB" dirty="0"/>
          </a:p>
          <a:p>
            <a:r>
              <a:rPr lang="en-GB" dirty="0">
                <a:hlinkClick r:id="rId6"/>
              </a:rPr>
              <a:t>https://www.heysigmund.com/anxiety-in-kids-and-teens-avoidance-brave-behaviour</a:t>
            </a:r>
            <a:endParaRPr lang="en-GB" dirty="0"/>
          </a:p>
          <a:p>
            <a:r>
              <a:rPr lang="en-GB" dirty="0">
                <a:hlinkClick r:id="rId7"/>
              </a:rPr>
              <a:t>https://positivepsychology.com/3-resilience-scales/</a:t>
            </a:r>
            <a:endParaRPr lang="en-GB" dirty="0"/>
          </a:p>
          <a:p>
            <a:r>
              <a:rPr lang="en-GB" dirty="0">
                <a:hlinkClick r:id="rId8"/>
              </a:rPr>
              <a:t>https://www.psytoolkit.org/survey-library/resilience-brs.html</a:t>
            </a:r>
            <a:endParaRPr lang="en-GB" dirty="0"/>
          </a:p>
          <a:p>
            <a:r>
              <a:rPr lang="en-GB" dirty="0">
                <a:hlinkClick r:id="rId9"/>
              </a:rPr>
              <a:t>https://www.parentingni.org/about-us/</a:t>
            </a:r>
            <a:endParaRPr lang="en-GB" dirty="0"/>
          </a:p>
          <a:p>
            <a:r>
              <a:rPr lang="en-GB" dirty="0">
                <a:hlinkClick r:id="rId10"/>
              </a:rPr>
              <a:t>https://www.teacherspayteachers.com/Product/Behind-Anger-Free-Social-Emotional-Learning-Poster-School-Counseling-Decor-5296242</a:t>
            </a:r>
            <a:endParaRPr lang="en-GB" dirty="0"/>
          </a:p>
          <a:p>
            <a:r>
              <a:rPr lang="en-GB" dirty="0">
                <a:hlinkClick r:id="rId11"/>
              </a:rPr>
              <a:t>https://dontforgetthehalf.wordpress.com/2018/12/06/your-inner-circle-of-power/</a:t>
            </a:r>
            <a:endParaRPr lang="en-GB" dirty="0"/>
          </a:p>
          <a:p>
            <a:r>
              <a:rPr lang="en-GB" dirty="0">
                <a:hlinkClick r:id="rId12"/>
              </a:rPr>
              <a:t>https://www.blessingmanifesting.com/self-care-for-breakups/</a:t>
            </a:r>
            <a:endParaRPr lang="en-GB" dirty="0"/>
          </a:p>
          <a:p>
            <a:r>
              <a:rPr lang="en-GB" dirty="0">
                <a:hlinkClick r:id="rId13"/>
              </a:rPr>
              <a:t>http://www.elsa-support.co.uk/the-worry-tree/</a:t>
            </a:r>
            <a:endParaRPr lang="en-GB" dirty="0"/>
          </a:p>
          <a:p>
            <a:r>
              <a:rPr lang="en-GB" dirty="0">
                <a:hlinkClick r:id="rId14"/>
              </a:rPr>
              <a:t>https://www.allmentalhealth.org/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96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>
            <a:extLst>
              <a:ext uri="{FF2B5EF4-FFF2-40B4-BE49-F238E27FC236}">
                <a16:creationId xmlns:a16="http://schemas.microsoft.com/office/drawing/2014/main" id="{4B688BEC-C511-4470-A6E6-BF60AE97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874" y="643467"/>
            <a:ext cx="445685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>
            <a:extLst>
              <a:ext uri="{FF2B5EF4-FFF2-40B4-BE49-F238E27FC236}">
                <a16:creationId xmlns:a16="http://schemas.microsoft.com/office/drawing/2014/main" id="{75ACD65C-17B4-4A2C-A4C5-2CC15FA0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358" y="643467"/>
            <a:ext cx="37186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4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is &quot;Worry Tree&quot; is a poster I would love to hang in my classroom. It is a resource I think students could refer to, when needed, to help them regulate their emotions and deal with their &quot;problems&quot; in an effective way. Eventually, they will be able to follow this process on their own, and develop their emotional competence - which is an important skill that underlies positive mental health (Reinke et al., 2011).">
            <a:extLst>
              <a:ext uri="{FF2B5EF4-FFF2-40B4-BE49-F238E27FC236}">
                <a16:creationId xmlns:a16="http://schemas.microsoft.com/office/drawing/2014/main" id="{57488012-D49D-4BA6-8C3E-DA201207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464" y="643467"/>
            <a:ext cx="391367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55BF76F0-3692-4F76-B3DE-D8DC6A68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971" y="643467"/>
            <a:ext cx="279946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7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1E3B019E-AFF2-4E3D-9328-25C2EEF2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095" y="965200"/>
            <a:ext cx="3289171" cy="49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">
            <a:extLst>
              <a:ext uri="{FF2B5EF4-FFF2-40B4-BE49-F238E27FC236}">
                <a16:creationId xmlns:a16="http://schemas.microsoft.com/office/drawing/2014/main" id="{7D5D0B64-019B-424B-ABC0-BA1E23DC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965201"/>
            <a:ext cx="3289170" cy="49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D8E3-485F-477F-BBB3-490268AE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today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E6FBA-26BF-436F-9F29-535BEDE811A5}"/>
              </a:ext>
            </a:extLst>
          </p:cNvPr>
          <p:cNvSpPr txBox="1"/>
          <p:nvPr/>
        </p:nvSpPr>
        <p:spPr>
          <a:xfrm>
            <a:off x="1219200" y="2796209"/>
            <a:ext cx="8242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By the end of this session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Have a general understanding of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Have an understanding of what resilience is and its relevance to anxiety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to check in on your resilience and suggestions for how to build resilience </a:t>
            </a:r>
          </a:p>
        </p:txBody>
      </p:sp>
    </p:spTree>
    <p:extLst>
      <p:ext uri="{BB962C8B-B14F-4D97-AF65-F5344CB8AC3E}">
        <p14:creationId xmlns:p14="http://schemas.microsoft.com/office/powerpoint/2010/main" val="384715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ne in a crowd">
            <a:extLst>
              <a:ext uri="{FF2B5EF4-FFF2-40B4-BE49-F238E27FC236}">
                <a16:creationId xmlns:a16="http://schemas.microsoft.com/office/drawing/2014/main" id="{0048503D-196F-4432-86CA-EFFB0F2AC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7" r="9091" b="221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1" name="Rectangle 5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A4FDD-3BB6-47F5-A5DD-87577FE33A0D}"/>
              </a:ext>
            </a:extLst>
          </p:cNvPr>
          <p:cNvSpPr txBox="1"/>
          <p:nvPr/>
        </p:nvSpPr>
        <p:spPr>
          <a:xfrm>
            <a:off x="1024128" y="585216"/>
            <a:ext cx="60668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Overview of our session </a:t>
            </a:r>
          </a:p>
        </p:txBody>
      </p:sp>
      <p:cxnSp>
        <p:nvCxnSpPr>
          <p:cNvPr id="62" name="Straight Connector 5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333B9B-DBA5-4E32-968A-7BB23A56FBED}"/>
              </a:ext>
            </a:extLst>
          </p:cNvPr>
          <p:cNvSpPr txBox="1"/>
          <p:nvPr/>
        </p:nvSpPr>
        <p:spPr>
          <a:xfrm>
            <a:off x="1024128" y="2286000"/>
            <a:ext cx="6066816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What is anxiety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 we might experience it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difference between typical and overwhelming or disordered anxiety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What is resilience – the element of resilience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 do we know if we are resilient 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 can we become or build on our resilience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7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BAD411-4820-4F5A-BFCF-BAB97BF39468}"/>
              </a:ext>
            </a:extLst>
          </p:cNvPr>
          <p:cNvSpPr txBox="1"/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Group agreement </a:t>
            </a:r>
            <a:endParaRPr lang="en-US" sz="5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FFE6D83-E705-47DD-8628-2F9B78DFC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89711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32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379C-0C02-4F8B-AB13-0D2245E1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85631"/>
          </a:xfrm>
        </p:spPr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is anxiety?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6C1066-64EB-4200-A525-4B12F6ED706A}"/>
              </a:ext>
            </a:extLst>
          </p:cNvPr>
          <p:cNvSpPr txBox="1"/>
          <p:nvPr/>
        </p:nvSpPr>
        <p:spPr>
          <a:xfrm>
            <a:off x="1037092" y="1914760"/>
            <a:ext cx="5518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bodies fire alarm – an indicator of </a:t>
            </a:r>
            <a:r>
              <a:rPr lang="en-GB" b="1" dirty="0"/>
              <a:t>possible</a:t>
            </a:r>
            <a:r>
              <a:rPr lang="en-GB" dirty="0"/>
              <a:t>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call to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Triggers the flight fight freeze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Normal and expected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4E1CC0-3B68-4A9D-B4DA-8E4C793E9A9A}"/>
              </a:ext>
            </a:extLst>
          </p:cNvPr>
          <p:cNvCxnSpPr>
            <a:cxnSpLocks/>
          </p:cNvCxnSpPr>
          <p:nvPr/>
        </p:nvCxnSpPr>
        <p:spPr>
          <a:xfrm>
            <a:off x="7224390" y="4795356"/>
            <a:ext cx="2715064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D354C63-8024-49EF-A5A0-34263590AC5B}"/>
              </a:ext>
            </a:extLst>
          </p:cNvPr>
          <p:cNvGrpSpPr/>
          <p:nvPr/>
        </p:nvGrpSpPr>
        <p:grpSpPr>
          <a:xfrm>
            <a:off x="1037092" y="2902934"/>
            <a:ext cx="10139914" cy="2237446"/>
            <a:chOff x="1037092" y="2902934"/>
            <a:chExt cx="10139914" cy="22374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F7D02A-6F17-4903-AB5D-936D5A737C72}"/>
                </a:ext>
              </a:extLst>
            </p:cNvPr>
            <p:cNvGrpSpPr/>
            <p:nvPr/>
          </p:nvGrpSpPr>
          <p:grpSpPr>
            <a:xfrm>
              <a:off x="1037092" y="3961440"/>
              <a:ext cx="10139914" cy="379863"/>
              <a:chOff x="445945" y="3466367"/>
              <a:chExt cx="10139914" cy="37986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722195-BCB7-4B94-922E-BCC58898448F}"/>
                  </a:ext>
                </a:extLst>
              </p:cNvPr>
              <p:cNvSpPr txBox="1"/>
              <p:nvPr/>
            </p:nvSpPr>
            <p:spPr>
              <a:xfrm>
                <a:off x="445945" y="3466367"/>
                <a:ext cx="853215" cy="36933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Trigger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B231C6-6243-49CF-A654-B4ACFE7E0106}"/>
                  </a:ext>
                </a:extLst>
              </p:cNvPr>
              <p:cNvSpPr txBox="1"/>
              <p:nvPr/>
            </p:nvSpPr>
            <p:spPr>
              <a:xfrm>
                <a:off x="1405381" y="3476898"/>
                <a:ext cx="2049483" cy="36933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Perception of threat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461E7CD-389B-4B63-A02B-B7A12EAA5F76}"/>
                  </a:ext>
                </a:extLst>
              </p:cNvPr>
              <p:cNvSpPr txBox="1"/>
              <p:nvPr/>
            </p:nvSpPr>
            <p:spPr>
              <a:xfrm>
                <a:off x="3677012" y="3476493"/>
                <a:ext cx="2052406" cy="35083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/>
                  <a:t>Anxiety response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FA7BE3-C4CE-445A-8AD8-5BFF1184040C}"/>
                  </a:ext>
                </a:extLst>
              </p:cNvPr>
              <p:cNvSpPr txBox="1"/>
              <p:nvPr/>
            </p:nvSpPr>
            <p:spPr>
              <a:xfrm>
                <a:off x="5888748" y="3470778"/>
                <a:ext cx="2551862" cy="36933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Successful coping strategy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1A5434-D895-4F39-AAB5-065A1DB5E18B}"/>
                  </a:ext>
                </a:extLst>
              </p:cNvPr>
              <p:cNvSpPr txBox="1"/>
              <p:nvPr/>
            </p:nvSpPr>
            <p:spPr>
              <a:xfrm>
                <a:off x="8585874" y="3484867"/>
                <a:ext cx="1999985" cy="35083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dirty="0"/>
                  <a:t>Anxiety resolved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0A1F260-4D5E-4ECA-85D8-1676BB6F062E}"/>
                </a:ext>
              </a:extLst>
            </p:cNvPr>
            <p:cNvSpPr txBox="1"/>
            <p:nvPr/>
          </p:nvSpPr>
          <p:spPr>
            <a:xfrm>
              <a:off x="3772923" y="4432494"/>
              <a:ext cx="355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tx2">
                      <a:lumMod val="75000"/>
                    </a:schemeClr>
                  </a:solidFill>
                </a:rPr>
                <a:t>Linear 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63AA9E1-2793-4845-A49A-80220F5AE36E}"/>
                </a:ext>
              </a:extLst>
            </p:cNvPr>
            <p:cNvCxnSpPr>
              <a:cxnSpLocks/>
            </p:cNvCxnSpPr>
            <p:nvPr/>
          </p:nvCxnSpPr>
          <p:spPr>
            <a:xfrm>
              <a:off x="1330947" y="4775648"/>
              <a:ext cx="271506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39B075-14F6-4384-AFBE-A3E8B6D84353}"/>
                </a:ext>
              </a:extLst>
            </p:cNvPr>
            <p:cNvSpPr txBox="1"/>
            <p:nvPr/>
          </p:nvSpPr>
          <p:spPr>
            <a:xfrm>
              <a:off x="4107977" y="2902934"/>
              <a:ext cx="355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tx2">
                      <a:lumMod val="75000"/>
                    </a:schemeClr>
                  </a:solidFill>
                </a:rPr>
                <a:t>Typical anxiety 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85FCB23-5245-4C6E-A14C-42068DE0D2AC}"/>
              </a:ext>
            </a:extLst>
          </p:cNvPr>
          <p:cNvSpPr txBox="1"/>
          <p:nvPr/>
        </p:nvSpPr>
        <p:spPr>
          <a:xfrm>
            <a:off x="4401690" y="5663566"/>
            <a:ext cx="695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Everyone will experience this to some degree! </a:t>
            </a:r>
          </a:p>
        </p:txBody>
      </p:sp>
    </p:spTree>
    <p:extLst>
      <p:ext uri="{BB962C8B-B14F-4D97-AF65-F5344CB8AC3E}">
        <p14:creationId xmlns:p14="http://schemas.microsoft.com/office/powerpoint/2010/main" val="10218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46E58-C8B1-4CFD-A121-D6E2B34C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How we might  experience anxiety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4EFAC9-FFE4-4A72-BE67-0E2662F0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 dirty="0"/>
              <a:t>This can very person to persons but may include some of the following: </a:t>
            </a:r>
          </a:p>
          <a:p>
            <a:pPr marL="0" indent="0">
              <a:buNone/>
            </a:pPr>
            <a:r>
              <a:rPr lang="en-GB" sz="1900" b="1" dirty="0"/>
              <a:t>Physical signs </a:t>
            </a:r>
            <a:r>
              <a:rPr lang="en-GB" sz="1900" dirty="0"/>
              <a:t>– butterflies in stomach, clammy hands, sweating, needing to go to the toilet a lot, tension in the jaw, shoulders back (anywhere really). More prolonged experiences might include worsening of stress related illness such as eczema, migraine issues with sleep.</a:t>
            </a:r>
          </a:p>
          <a:p>
            <a:pPr marL="0" indent="0">
              <a:buNone/>
            </a:pPr>
            <a:r>
              <a:rPr lang="en-GB" sz="1900" b="1" dirty="0"/>
              <a:t>Thoughts and feelings- </a:t>
            </a:r>
            <a:r>
              <a:rPr lang="en-GB" sz="1900" dirty="0"/>
              <a:t>Worry, not being sure you can manage, anger and frustration, embarrassment, berating yourself. Rumination and cognitive distortions </a:t>
            </a:r>
          </a:p>
          <a:p>
            <a:pPr marL="0" indent="0">
              <a:buNone/>
            </a:pPr>
            <a:r>
              <a:rPr lang="en-GB" sz="1900" b="1" dirty="0"/>
              <a:t>Behaviours-  </a:t>
            </a:r>
            <a:r>
              <a:rPr lang="en-GB" sz="1900" dirty="0"/>
              <a:t>Tapping or fidgeting, going to the toilet more, safety seeking behaviours including avoidance, blaming self and others, arguing more often, seeming uncooperative, issues making decisions. 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b="1" dirty="0"/>
              <a:t>                  This is not an exhaustive list!</a:t>
            </a:r>
          </a:p>
        </p:txBody>
      </p:sp>
    </p:spTree>
    <p:extLst>
      <p:ext uri="{BB962C8B-B14F-4D97-AF65-F5344CB8AC3E}">
        <p14:creationId xmlns:p14="http://schemas.microsoft.com/office/powerpoint/2010/main" val="305613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BA4F77-F42F-4375-A0D0-D4EBDC1AA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69316F8-4E62-42EF-B6FC-38F6A4CC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5D5AB-D344-47EB-99D2-9E735E92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978" y="484632"/>
            <a:ext cx="4012684" cy="58856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4986E-673D-4D14-A796-4909A34B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150596"/>
            <a:ext cx="7038171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3753D-5D3D-455C-89F6-97959E91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455" y="4391025"/>
            <a:ext cx="5928956" cy="1738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dirty="0">
                <a:solidFill>
                  <a:srgbClr val="FFFFFF"/>
                </a:solidFill>
              </a:rPr>
              <a:t>Examples of when linear experience becomes cyclical </a:t>
            </a:r>
            <a:br>
              <a:rPr lang="en-US" sz="4300" dirty="0">
                <a:solidFill>
                  <a:srgbClr val="FFFFFF"/>
                </a:solidFill>
              </a:rPr>
            </a:br>
            <a:endParaRPr lang="en-US" sz="43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2FD81-ECCF-4CEA-B4F2-1174DA5022B6}"/>
              </a:ext>
            </a:extLst>
          </p:cNvPr>
          <p:cNvSpPr txBox="1"/>
          <p:nvPr/>
        </p:nvSpPr>
        <p:spPr>
          <a:xfrm>
            <a:off x="550519" y="625811"/>
            <a:ext cx="3764807" cy="157387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Issues with threat perception/ cognitive distortions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E6461D-D2D6-41D5-A7B2-80B431C09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179326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603FC5-2238-4797-B1A0-B7CE5A981477}"/>
              </a:ext>
            </a:extLst>
          </p:cNvPr>
          <p:cNvSpPr txBox="1"/>
          <p:nvPr/>
        </p:nvSpPr>
        <p:spPr>
          <a:xfrm>
            <a:off x="5515711" y="876006"/>
            <a:ext cx="6406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/>
              <a:t>Coping strategies that don’t actually help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FC680-729B-485B-B2EB-29B6C37D2867}"/>
              </a:ext>
            </a:extLst>
          </p:cNvPr>
          <p:cNvSpPr txBox="1"/>
          <p:nvPr/>
        </p:nvSpPr>
        <p:spPr>
          <a:xfrm>
            <a:off x="5660177" y="1736623"/>
            <a:ext cx="2475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Drug and alcohol use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Excessive planning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Avoidance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21A69-9D95-4CE2-8D00-28C2B20772EA}"/>
              </a:ext>
            </a:extLst>
          </p:cNvPr>
          <p:cNvSpPr txBox="1"/>
          <p:nvPr/>
        </p:nvSpPr>
        <p:spPr>
          <a:xfrm>
            <a:off x="498405" y="2076555"/>
            <a:ext cx="3921829" cy="39319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All or nothing thinking – its great or terrible nothing in between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Catastrophizing – assuming the worst will happen (and also ignoring when the best happens)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Mind reading/ fortune telling  - might look like ‘ I know what he’s going to say’ or ‘ I knew this would go wrong’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Emotional reasoning  -’this is horrible’ rather than I’m finding this challenging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Personalizing and blaming – taking responsabitly for instances you had no control over.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Labelling – rather than saying ‘I made a mistake’ saying ‘I am a failure’ </a:t>
            </a:r>
          </a:p>
        </p:txBody>
      </p:sp>
    </p:spTree>
    <p:extLst>
      <p:ext uri="{BB962C8B-B14F-4D97-AF65-F5344CB8AC3E}">
        <p14:creationId xmlns:p14="http://schemas.microsoft.com/office/powerpoint/2010/main" val="4127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BFB7AEF-EBE4-4D09-8CB7-8EABCB3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BEAA4-E037-47F8-8FFC-9AF2CBC90747}"/>
              </a:ext>
            </a:extLst>
          </p:cNvPr>
          <p:cNvSpPr txBox="1"/>
          <p:nvPr/>
        </p:nvSpPr>
        <p:spPr>
          <a:xfrm>
            <a:off x="840998" y="965199"/>
            <a:ext cx="4689938" cy="3862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anxiety becomes overwhelming or disordered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5151E7-1DC4-40EF-8FF1-9C384F4808A8}"/>
              </a:ext>
            </a:extLst>
          </p:cNvPr>
          <p:cNvSpPr txBox="1"/>
          <p:nvPr/>
        </p:nvSpPr>
        <p:spPr>
          <a:xfrm>
            <a:off x="6343114" y="2094346"/>
            <a:ext cx="4724573" cy="386297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or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A diagnosis may be useful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This will relate to how impactful (severe) , chronic (duration) or to what degree the experience impedes day to day function.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Common diagnosis include: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GAD – general anxiety disorder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Panic disorder- meta panic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PTSD – Post traumatic stress disorder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OCD – obsessive compulsive disorder.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A6F846-392B-4D0A-BDE8-11C00A5B8DA4}"/>
              </a:ext>
            </a:extLst>
          </p:cNvPr>
          <p:cNvSpPr txBox="1"/>
          <p:nvPr/>
        </p:nvSpPr>
        <p:spPr>
          <a:xfrm>
            <a:off x="283738" y="2172930"/>
            <a:ext cx="8074151" cy="386297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5A3DD-9819-4C5C-A60C-22C0C36A7923}"/>
              </a:ext>
            </a:extLst>
          </p:cNvPr>
          <p:cNvSpPr txBox="1"/>
          <p:nvPr/>
        </p:nvSpPr>
        <p:spPr>
          <a:xfrm>
            <a:off x="6215185" y="683359"/>
            <a:ext cx="581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Could indicate that an aspect of the linear experience of</a:t>
            </a:r>
          </a:p>
          <a:p>
            <a:r>
              <a:rPr lang="en-GB" dirty="0"/>
              <a:t> anxiety has become cyclical or problematic for example; </a:t>
            </a:r>
          </a:p>
          <a:p>
            <a:r>
              <a:rPr lang="en-GB" dirty="0"/>
              <a:t>We might be worrying about something outside of our</a:t>
            </a:r>
          </a:p>
          <a:p>
            <a:r>
              <a:rPr lang="en-GB" dirty="0"/>
              <a:t> control or using a coping strategy that doesn’t actually help  </a:t>
            </a:r>
          </a:p>
        </p:txBody>
      </p:sp>
    </p:spTree>
    <p:extLst>
      <p:ext uri="{BB962C8B-B14F-4D97-AF65-F5344CB8AC3E}">
        <p14:creationId xmlns:p14="http://schemas.microsoft.com/office/powerpoint/2010/main" val="1123866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up of coffee">
            <a:extLst>
              <a:ext uri="{FF2B5EF4-FFF2-40B4-BE49-F238E27FC236}">
                <a16:creationId xmlns:a16="http://schemas.microsoft.com/office/drawing/2014/main" id="{51E7D929-2286-4F4E-9370-12A4A9FA2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392" r="-1" b="-1"/>
          <a:stretch/>
        </p:blipFill>
        <p:spPr>
          <a:xfrm>
            <a:off x="9326" y="0"/>
            <a:ext cx="121889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349D5-1BB0-4893-9B25-66DEB978FBE5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cap="all" spc="200" baseline="0" dirty="0">
                <a:latin typeface="+mj-lt"/>
                <a:ea typeface="+mj-ea"/>
                <a:cs typeface="+mj-cs"/>
              </a:rPr>
              <a:t>Break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1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297</TotalTime>
  <Words>978</Words>
  <Application>Microsoft Office PowerPoint</Application>
  <PresentationFormat>Widescreen</PresentationFormat>
  <Paragraphs>141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Aims of today </vt:lpstr>
      <vt:lpstr>PowerPoint Presentation</vt:lpstr>
      <vt:lpstr>PowerPoint Presentation</vt:lpstr>
      <vt:lpstr>What is anxiety? </vt:lpstr>
      <vt:lpstr>How we might  experience anxiety </vt:lpstr>
      <vt:lpstr>Examples of when linear experience becomes cyclical  </vt:lpstr>
      <vt:lpstr>PowerPoint Presentation</vt:lpstr>
      <vt:lpstr>PowerPoint Presentation</vt:lpstr>
      <vt:lpstr>Resilience Is……?</vt:lpstr>
      <vt:lpstr>PowerPoint Presentation</vt:lpstr>
      <vt:lpstr>How can we know we’re resilient?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barclay</dc:creator>
  <cp:lastModifiedBy>Bexley Voice Parent Carer Forum</cp:lastModifiedBy>
  <cp:revision>21</cp:revision>
  <dcterms:created xsi:type="dcterms:W3CDTF">2020-06-29T13:03:39Z</dcterms:created>
  <dcterms:modified xsi:type="dcterms:W3CDTF">2021-03-24T15:51:24Z</dcterms:modified>
</cp:coreProperties>
</file>